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60"/>
  </p:notesMasterIdLst>
  <p:handoutMasterIdLst>
    <p:handoutMasterId r:id="rId61"/>
  </p:handoutMasterIdLst>
  <p:sldIdLst>
    <p:sldId id="942" r:id="rId2"/>
    <p:sldId id="893" r:id="rId3"/>
    <p:sldId id="860" r:id="rId4"/>
    <p:sldId id="820" r:id="rId5"/>
    <p:sldId id="929" r:id="rId6"/>
    <p:sldId id="859" r:id="rId7"/>
    <p:sldId id="945" r:id="rId8"/>
    <p:sldId id="823" r:id="rId9"/>
    <p:sldId id="825" r:id="rId10"/>
    <p:sldId id="826" r:id="rId11"/>
    <p:sldId id="931" r:id="rId12"/>
    <p:sldId id="894" r:id="rId13"/>
    <p:sldId id="896" r:id="rId14"/>
    <p:sldId id="830" r:id="rId15"/>
    <p:sldId id="897" r:id="rId16"/>
    <p:sldId id="898" r:id="rId17"/>
    <p:sldId id="899" r:id="rId18"/>
    <p:sldId id="864" r:id="rId19"/>
    <p:sldId id="862" r:id="rId20"/>
    <p:sldId id="932" r:id="rId21"/>
    <p:sldId id="863" r:id="rId22"/>
    <p:sldId id="834" r:id="rId23"/>
    <p:sldId id="900" r:id="rId24"/>
    <p:sldId id="917" r:id="rId25"/>
    <p:sldId id="946" r:id="rId26"/>
    <p:sldId id="947" r:id="rId27"/>
    <p:sldId id="948" r:id="rId28"/>
    <p:sldId id="949" r:id="rId29"/>
    <p:sldId id="950" r:id="rId30"/>
    <p:sldId id="951" r:id="rId31"/>
    <p:sldId id="952" r:id="rId32"/>
    <p:sldId id="953" r:id="rId33"/>
    <p:sldId id="901" r:id="rId34"/>
    <p:sldId id="944" r:id="rId35"/>
    <p:sldId id="919" r:id="rId36"/>
    <p:sldId id="921" r:id="rId37"/>
    <p:sldId id="904" r:id="rId38"/>
    <p:sldId id="954" r:id="rId39"/>
    <p:sldId id="955" r:id="rId40"/>
    <p:sldId id="956" r:id="rId41"/>
    <p:sldId id="957" r:id="rId42"/>
    <p:sldId id="958" r:id="rId43"/>
    <p:sldId id="959" r:id="rId44"/>
    <p:sldId id="960" r:id="rId45"/>
    <p:sldId id="961" r:id="rId46"/>
    <p:sldId id="962" r:id="rId47"/>
    <p:sldId id="963" r:id="rId48"/>
    <p:sldId id="964" r:id="rId49"/>
    <p:sldId id="965" r:id="rId50"/>
    <p:sldId id="966" r:id="rId51"/>
    <p:sldId id="967" r:id="rId52"/>
    <p:sldId id="905" r:id="rId53"/>
    <p:sldId id="906" r:id="rId54"/>
    <p:sldId id="923" r:id="rId55"/>
    <p:sldId id="926" r:id="rId56"/>
    <p:sldId id="928" r:id="rId57"/>
    <p:sldId id="916" r:id="rId58"/>
    <p:sldId id="930" r:id="rId59"/>
  </p:sldIdLst>
  <p:sldSz cx="12192000" cy="6858000"/>
  <p:notesSz cx="7099300" cy="10234613"/>
  <p:custDataLst>
    <p:tags r:id="rId6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0000FF"/>
    <a:srgbClr val="008000"/>
    <a:srgbClr val="8FAAFF"/>
    <a:srgbClr val="7F2727"/>
    <a:srgbClr val="0066FF"/>
    <a:srgbClr val="B8EAC0"/>
    <a:srgbClr val="A3FFCD"/>
    <a:srgbClr val="A50021"/>
    <a:srgbClr val="7DFF00"/>
    <a:srgbClr val="B9F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75552" autoAdjust="0"/>
  </p:normalViewPr>
  <p:slideViewPr>
    <p:cSldViewPr>
      <p:cViewPr varScale="1">
        <p:scale>
          <a:sx n="170" d="100"/>
          <a:sy n="170" d="100"/>
        </p:scale>
        <p:origin x="33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[Note:</a:t>
            </a:r>
            <a:r>
              <a:rPr lang="en-US" baseline="0" smtClean="0"/>
              <a:t> this demo doesn’t show anything in action, just pops up V and Q values.]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4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This demo doesn’t show</a:t>
            </a:r>
            <a:r>
              <a:rPr lang="en-US" baseline="0" smtClean="0"/>
              <a:t> anything in action, it just shows the V and Q values.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2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demo generates the time-limited</a:t>
            </a:r>
            <a:r>
              <a:rPr lang="en-US" baseline="0" smtClean="0"/>
              <a:t> values for </a:t>
            </a:r>
            <a:r>
              <a:rPr lang="en-US" baseline="0" err="1" smtClean="0"/>
              <a:t>gridworld</a:t>
            </a:r>
            <a:r>
              <a:rPr lang="en-US" baseline="0" smtClean="0"/>
              <a:t> as snapshotted onto the next slides.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0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Please retain proper</a:t>
            </a:r>
            <a:r>
              <a:rPr lang="en-US" baseline="0" smtClean="0"/>
              <a:t> attribution, including the reference to </a:t>
            </a:r>
            <a:r>
              <a:rPr lang="en-US" baseline="0" err="1" smtClean="0"/>
              <a:t>ai.berkeley.edu</a:t>
            </a:r>
            <a:r>
              <a:rPr lang="en-US" baseline="0" smtClean="0"/>
              <a:t>.  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Assuming zero living reward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Reward function different from the book : R(</a:t>
            </a:r>
            <a:r>
              <a:rPr lang="en-US" err="1" smtClean="0">
                <a:ea typeface="ＭＳ Ｐゴシック" pitchFamily="34" charset="-128"/>
              </a:rPr>
              <a:t>s,a,s</a:t>
            </a:r>
            <a:r>
              <a:rPr lang="ja-JP" alt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)</a:t>
            </a:r>
          </a:p>
          <a:p>
            <a:r>
              <a:rPr lang="en-US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Need to modify </a:t>
            </a:r>
            <a:r>
              <a:rPr lang="en-US" err="1" smtClean="0">
                <a:ea typeface="ＭＳ Ｐゴシック" pitchFamily="34" charset="-128"/>
              </a:rPr>
              <a:t>expectimax</a:t>
            </a:r>
            <a:r>
              <a:rPr lang="en-US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mtClean="0">
                <a:ea typeface="ＭＳ Ｐゴシック" pitchFamily="34" charset="-128"/>
              </a:rPr>
              <a:t>’</a:t>
            </a:r>
            <a:r>
              <a:rPr lang="en-US" smtClean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R(s) = the </a:t>
            </a:r>
            <a:r>
              <a:rPr lang="ja-JP" altLang="en-US" smtClean="0">
                <a:ea typeface="ＭＳ Ｐゴシック" pitchFamily="34" charset="-128"/>
              </a:rPr>
              <a:t>“</a:t>
            </a:r>
            <a:r>
              <a:rPr lang="en-US" altLang="ja-JP" smtClean="0">
                <a:ea typeface="ＭＳ Ｐゴシック" pitchFamily="34" charset="-128"/>
              </a:rPr>
              <a:t>living reward</a:t>
            </a:r>
            <a:r>
              <a:rPr lang="ja-JP" altLang="en-US" smtClean="0">
                <a:ea typeface="ＭＳ Ｐゴシック" pitchFamily="34" charset="-128"/>
              </a:rPr>
              <a:t>”</a:t>
            </a:r>
            <a:endParaRPr lang="en-US" altLang="ja-JP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MDP chance node represents uncertainty about what might happen based on 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 [as opposed to being a random adversary]</a:t>
            </a:r>
          </a:p>
          <a:p>
            <a:r>
              <a:rPr lang="en-US" dirty="0" smtClean="0">
                <a:ea typeface="ＭＳ Ｐゴシック" pitchFamily="34" charset="-128"/>
              </a:rPr>
              <a:t>Q-state </a:t>
            </a:r>
            <a:r>
              <a:rPr lang="en-US" dirty="0" smtClean="0">
                <a:ea typeface="ＭＳ Ｐゴシック" pitchFamily="34" charset="-128"/>
              </a:rPr>
              <a:t>(</a:t>
            </a:r>
            <a:r>
              <a:rPr lang="en-US" dirty="0" err="1" smtClean="0">
                <a:ea typeface="ＭＳ Ｐゴシック" pitchFamily="34" charset="-128"/>
              </a:rPr>
              <a:t>s,a</a:t>
            </a:r>
            <a:r>
              <a:rPr lang="en-US" dirty="0" smtClean="0">
                <a:ea typeface="ＭＳ Ｐゴシック" pitchFamily="34" charset="-128"/>
              </a:rPr>
              <a:t>) is when you were in a state and </a:t>
            </a:r>
            <a:r>
              <a:rPr lang="en-US" dirty="0" smtClean="0">
                <a:ea typeface="ＭＳ Ｐゴシック" pitchFamily="34" charset="-128"/>
              </a:rPr>
              <a:t>have committed to take an action an </a:t>
            </a:r>
            <a:r>
              <a:rPr lang="en-US" dirty="0" smtClean="0">
                <a:ea typeface="ＭＳ Ｐゴシック" pitchFamily="34" charset="-128"/>
              </a:rPr>
              <a:t>action </a:t>
            </a: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Differences with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tree: (1)</a:t>
            </a:r>
            <a:r>
              <a:rPr lang="en-US" baseline="0" dirty="0" smtClean="0">
                <a:ea typeface="ＭＳ Ｐゴシック" pitchFamily="34" charset="-128"/>
              </a:rPr>
              <a:t> Transition function encodes the probabilities.  (2) Rewards are given on each state of the tree, rather than all the way on </a:t>
            </a:r>
            <a:r>
              <a:rPr lang="en-US" baseline="0" smtClean="0">
                <a:ea typeface="ＭＳ Ｐゴシック" pitchFamily="34" charset="-128"/>
              </a:rPr>
              <a:t>the bottom at the terminal nodes.</a:t>
            </a:r>
            <a:endParaRPr lang="en-US" dirty="0" smtClean="0">
              <a:ea typeface="ＭＳ Ｐゴシック" pitchFamily="34" charset="-128"/>
            </a:endParaRPr>
          </a:p>
          <a:p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mtClean="0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4" Type="http://schemas.openxmlformats.org/officeDocument/2006/relationships/image" Target="../media/image20.wmf"/><Relationship Id="rId5" Type="http://schemas.openxmlformats.org/officeDocument/2006/relationships/image" Target="../media/image21.wmf"/><Relationship Id="rId6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4.png"/><Relationship Id="rId10" Type="http://schemas.openxmlformats.org/officeDocument/2006/relationships/image" Target="../media/image38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image" Target="../media/image63.png"/><Relationship Id="rId21" Type="http://schemas.openxmlformats.org/officeDocument/2006/relationships/image" Target="../media/image83.png"/><Relationship Id="rId22" Type="http://schemas.openxmlformats.org/officeDocument/2006/relationships/image" Target="../media/image65.png"/><Relationship Id="rId23" Type="http://schemas.openxmlformats.org/officeDocument/2006/relationships/image" Target="../media/image67.png"/><Relationship Id="rId24" Type="http://schemas.openxmlformats.org/officeDocument/2006/relationships/image" Target="../media/image66.png"/><Relationship Id="rId25" Type="http://schemas.openxmlformats.org/officeDocument/2006/relationships/image" Target="../media/image84.png"/><Relationship Id="rId26" Type="http://schemas.openxmlformats.org/officeDocument/2006/relationships/image" Target="../media/image68.png"/><Relationship Id="rId27" Type="http://schemas.openxmlformats.org/officeDocument/2006/relationships/image" Target="../media/image85.png"/><Relationship Id="rId28" Type="http://schemas.openxmlformats.org/officeDocument/2006/relationships/image" Target="../media/image86.png"/><Relationship Id="rId29" Type="http://schemas.openxmlformats.org/officeDocument/2006/relationships/image" Target="../media/image87.png"/><Relationship Id="rId10" Type="http://schemas.openxmlformats.org/officeDocument/2006/relationships/tags" Target="../tags/tag30.xml"/><Relationship Id="rId11" Type="http://schemas.openxmlformats.org/officeDocument/2006/relationships/tags" Target="../tags/tag31.xml"/><Relationship Id="rId12" Type="http://schemas.openxmlformats.org/officeDocument/2006/relationships/tags" Target="../tags/tag32.xml"/><Relationship Id="rId13" Type="http://schemas.openxmlformats.org/officeDocument/2006/relationships/tags" Target="../tags/tag33.xml"/><Relationship Id="rId14" Type="http://schemas.openxmlformats.org/officeDocument/2006/relationships/tags" Target="../tags/tag34.xml"/><Relationship Id="rId15" Type="http://schemas.openxmlformats.org/officeDocument/2006/relationships/tags" Target="../tags/tag35.xml"/><Relationship Id="rId16" Type="http://schemas.openxmlformats.org/officeDocument/2006/relationships/slideLayout" Target="../slideLayouts/slideLayout2.xml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89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95400"/>
            <a:ext cx="8077200" cy="5334000"/>
          </a:xfrm>
        </p:spPr>
        <p:txBody>
          <a:bodyPr/>
          <a:lstStyle/>
          <a:p>
            <a:pPr lvl="6"/>
            <a:endParaRPr lang="en-US" sz="500" dirty="0" smtClean="0">
              <a:latin typeface="Calibri"/>
              <a:cs typeface="Calibri"/>
            </a:endParaRPr>
          </a:p>
          <a:p>
            <a:pPr lvl="4"/>
            <a:endParaRPr lang="en-US" sz="5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Midterm 1 is on Tuesday </a:t>
            </a:r>
          </a:p>
          <a:p>
            <a:r>
              <a:rPr lang="en-US" altLang="en-US" sz="2400" dirty="0" smtClean="0"/>
              <a:t>Topics </a:t>
            </a:r>
            <a:r>
              <a:rPr lang="en-US" altLang="en-US" sz="2400" dirty="0"/>
              <a:t>covered:  Python Knowledge, Uninformed Search, Informed Search, Constraint Satisfaction Problems, Adversarial Search.</a:t>
            </a:r>
          </a:p>
          <a:p>
            <a:r>
              <a:rPr lang="en-US" altLang="en-US" sz="2400" dirty="0" smtClean="0"/>
              <a:t>Read </a:t>
            </a:r>
            <a:r>
              <a:rPr lang="en-US" altLang="en-US" sz="2400" dirty="0"/>
              <a:t>AIMA </a:t>
            </a:r>
            <a:r>
              <a:rPr lang="nb-NO" sz="2400" dirty="0"/>
              <a:t>Chapters </a:t>
            </a:r>
            <a:r>
              <a:rPr lang="en-US" sz="2400" dirty="0"/>
              <a:t>2.1 and 2.2</a:t>
            </a:r>
            <a:r>
              <a:rPr lang="nb-NO" sz="2400" dirty="0"/>
              <a:t>, </a:t>
            </a:r>
            <a:r>
              <a:rPr lang="en-US" sz="2400" dirty="0" smtClean="0"/>
              <a:t>3.1-3.6</a:t>
            </a:r>
            <a:r>
              <a:rPr lang="nb-NO" sz="2400" dirty="0" smtClean="0"/>
              <a:t>, </a:t>
            </a:r>
            <a:r>
              <a:rPr lang="nb-NO" sz="2400" dirty="0"/>
              <a:t>5.2-5.5, 6.1-6.5, and 16.1-16.3</a:t>
            </a:r>
            <a:r>
              <a:rPr lang="nb-NO" sz="2400" dirty="0" smtClean="0"/>
              <a:t>.</a:t>
            </a:r>
            <a:endParaRPr lang="nb-NO" sz="2400" dirty="0"/>
          </a:p>
          <a:p>
            <a:r>
              <a:rPr lang="nb-NO" sz="2400" dirty="0"/>
              <a:t>The </a:t>
            </a:r>
            <a:r>
              <a:rPr lang="nb-NO" sz="2400" dirty="0" err="1" smtClean="0"/>
              <a:t>midterm</a:t>
            </a:r>
            <a:r>
              <a:rPr lang="nb-NO" sz="2400" dirty="0" smtClean="0"/>
              <a:t> </a:t>
            </a:r>
            <a:r>
              <a:rPr lang="nb-NO" sz="2400" dirty="0"/>
              <a:t>is a </a:t>
            </a:r>
            <a:r>
              <a:rPr lang="nb-NO" sz="2400" dirty="0" err="1"/>
              <a:t>closed</a:t>
            </a:r>
            <a:r>
              <a:rPr lang="nb-NO" sz="2400" dirty="0"/>
              <a:t> book </a:t>
            </a:r>
            <a:r>
              <a:rPr lang="nb-NO" sz="2400" dirty="0" err="1"/>
              <a:t>exam</a:t>
            </a:r>
            <a:r>
              <a:rPr lang="nb-NO" sz="2400" dirty="0"/>
              <a:t>.  No notes.  No </a:t>
            </a:r>
            <a:r>
              <a:rPr lang="nb-NO" sz="2400" dirty="0" err="1"/>
              <a:t>devices</a:t>
            </a:r>
            <a:r>
              <a:rPr lang="nb-NO" sz="2400" dirty="0" smtClean="0"/>
              <a:t>.</a:t>
            </a:r>
          </a:p>
          <a:p>
            <a:r>
              <a:rPr lang="nb-NO" sz="2400" dirty="0" err="1" smtClean="0"/>
              <a:t>There</a:t>
            </a:r>
            <a:r>
              <a:rPr lang="nb-NO" sz="2400" dirty="0" smtClean="0"/>
              <a:t> is a </a:t>
            </a:r>
            <a:r>
              <a:rPr lang="nb-NO" sz="2400" dirty="0" err="1" smtClean="0"/>
              <a:t>practice</a:t>
            </a:r>
            <a:r>
              <a:rPr lang="nb-NO" sz="2400" dirty="0" smtClean="0"/>
              <a:t> </a:t>
            </a:r>
            <a:r>
              <a:rPr lang="nb-NO" sz="2400" dirty="0" err="1" smtClean="0"/>
              <a:t>exam</a:t>
            </a:r>
            <a:r>
              <a:rPr lang="nb-NO" sz="2400" dirty="0" smtClean="0"/>
              <a:t> </a:t>
            </a:r>
            <a:r>
              <a:rPr lang="nb-NO" sz="2400" dirty="0" err="1" smtClean="0"/>
              <a:t>on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course</a:t>
            </a:r>
            <a:r>
              <a:rPr lang="nb-NO" sz="2400" dirty="0" smtClean="0"/>
              <a:t> web </a:t>
            </a:r>
            <a:r>
              <a:rPr lang="nb-NO" sz="2400" dirty="0" err="1" smtClean="0"/>
              <a:t>site</a:t>
            </a:r>
            <a:endParaRPr lang="nb-NO" sz="2400" dirty="0"/>
          </a:p>
          <a:p>
            <a:endParaRPr lang="nb-NO" sz="2400" dirty="0"/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1600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8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Racing</a:t>
            </a:r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Example: Racing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smtClean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smtClean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smtClean="0">
                <a:latin typeface="Calibri"/>
                <a:cs typeface="Calibri"/>
              </a:rPr>
              <a:t>Slow</a:t>
            </a: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smtClean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smtClean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smtClean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2286000"/>
            <a:ext cx="11044696" cy="3962400"/>
            <a:chOff x="838200" y="2286000"/>
            <a:chExt cx="11044696" cy="396240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  <a:endParaRPr lang="en-US" sz="2000">
                <a:solidFill>
                  <a:srgbClr val="00B0F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  <a:endParaRPr lang="en-US" sz="2000">
                <a:solidFill>
                  <a:srgbClr val="7F2727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latin typeface="Calibri"/>
                  <a:cs typeface="Calibri"/>
                </a:rPr>
                <a:t>Overheated</a:t>
              </a:r>
              <a:endParaRPr lang="en-US" sz="2000">
                <a:latin typeface="Calibri"/>
                <a:cs typeface="Calibri"/>
              </a:endParaRP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  <a:endParaRPr lang="en-US" i="1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smtClean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  <a:endParaRPr lang="en-US" i="1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  <a:endParaRPr lang="en-US">
                <a:solidFill>
                  <a:schemeClr val="accent6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  <a:endParaRPr lang="en-US">
                <a:solidFill>
                  <a:srgbClr val="C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  <a:endParaRPr lang="en-US">
                <a:solidFill>
                  <a:srgbClr val="00B050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err="1" smtClean="0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smtClean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 of Sequences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Utilities of Sequences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What preferences should an agent have over reward sequences?</a:t>
            </a:r>
          </a:p>
          <a:p>
            <a:endParaRPr lang="en-US" sz="2800" smtClean="0"/>
          </a:p>
          <a:p>
            <a:r>
              <a:rPr lang="en-US" sz="2800" smtClean="0"/>
              <a:t>More or less?</a:t>
            </a:r>
          </a:p>
          <a:p>
            <a:endParaRPr lang="en-US" sz="2800" smtClean="0"/>
          </a:p>
          <a:p>
            <a:r>
              <a:rPr lang="en-US" sz="2800" smtClean="0"/>
              <a:t>Now or later?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[1, 2, 2]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[2, 3, 4]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 or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[0, 0, 1]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[1, 0, 0]</a:t>
            </a:r>
            <a:endParaRPr lang="en-US" sz="280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Calibri" pitchFamily="34" charset="0"/>
              </a:rPr>
              <a:t> or</a:t>
            </a:r>
            <a:endParaRPr lang="en-US" sz="28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Discounting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smtClean="0"/>
              <a:t>It’s reasonable to maximize the sum of rewards</a:t>
            </a:r>
          </a:p>
          <a:p>
            <a:r>
              <a:rPr lang="en-US" sz="2800" smtClean="0"/>
              <a:t>It’s also reasonable to prefer rewards now to rewards later</a:t>
            </a:r>
          </a:p>
          <a:p>
            <a:r>
              <a:rPr lang="en-US" sz="2800" smtClean="0"/>
              <a:t>One solution: values of rewards decay exponentially</a:t>
            </a:r>
            <a:endParaRPr lang="en-US" sz="280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Now</a:t>
            </a:r>
            <a:endParaRPr lang="en-US" sz="240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Next Step</a:t>
            </a:r>
            <a:endParaRPr lang="en-US" sz="240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Calibri" pitchFamily="34" charset="0"/>
              </a:rPr>
              <a:t>Worth In Two Steps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smtClean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Why discount?</a:t>
            </a:r>
            <a:endParaRPr lang="en-US" sz="2400" smtClean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smtClean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Theorem: if we assume </a:t>
            </a:r>
            <a:r>
              <a:rPr lang="en-US" sz="2800" smtClean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smtClean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smtClean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smtClean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smtClean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7244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191000" y="2755900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53048" y="516717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571500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432" y="1320800"/>
            <a:ext cx="3927056" cy="3276600"/>
          </a:xfrm>
          <a:prstGeom prst="rect">
            <a:avLst/>
          </a:prstGeom>
          <a:noFill/>
        </p:spPr>
      </p:pic>
      <p:pic>
        <p:nvPicPr>
          <p:cNvPr id="12" name="Picture 11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14600" y="2184808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209800" y="3327888"/>
            <a:ext cx="4398499" cy="4059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544224"/>
            <a:ext cx="7510462" cy="401809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r>
              <a:rPr lang="en-US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smtClean="0">
                <a:latin typeface="Calibri"/>
                <a:cs typeface="Calibri"/>
              </a:rPr>
              <a:t>Slides courtesy of Dan Klein and Pieter </a:t>
            </a:r>
            <a:r>
              <a:rPr lang="en-US" sz="2400" err="1" smtClean="0">
                <a:latin typeface="Calibri"/>
                <a:cs typeface="Calibri"/>
              </a:rPr>
              <a:t>Abbeel</a:t>
            </a:r>
            <a:endParaRPr lang="en-US" sz="2400" smtClean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240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err="1" smtClean="0">
                <a:latin typeface="Calibri"/>
                <a:cs typeface="Calibri"/>
              </a:rPr>
              <a:t>ai.berkeley.edu</a:t>
            </a:r>
            <a:r>
              <a:rPr lang="en-US" sz="1400" smtClean="0">
                <a:latin typeface="Calibri"/>
                <a:cs typeface="Calibri"/>
              </a:rPr>
              <a:t>.]</a:t>
            </a:r>
            <a:endParaRPr lang="en-US"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Quiz: Discounting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smtClean="0"/>
              <a:t>Given:</a:t>
            </a:r>
          </a:p>
          <a:p>
            <a:pPr lvl="1"/>
            <a:endParaRPr lang="en-US" sz="2400" smtClean="0"/>
          </a:p>
          <a:p>
            <a:pPr lvl="1"/>
            <a:r>
              <a:rPr lang="en-US" sz="2400" smtClean="0"/>
              <a:t>Actions: East, West, and Exit (only available in exit states a, e)</a:t>
            </a:r>
          </a:p>
          <a:p>
            <a:pPr lvl="1"/>
            <a:r>
              <a:rPr lang="en-US" sz="2400" smtClean="0"/>
              <a:t>Transitions: deterministic</a:t>
            </a:r>
          </a:p>
          <a:p>
            <a:endParaRPr lang="en-US" sz="2800"/>
          </a:p>
          <a:p>
            <a:r>
              <a:rPr lang="en-US" sz="2800" smtClean="0"/>
              <a:t>Quiz 1: For </a:t>
            </a:r>
            <a:r>
              <a:rPr lang="en-US" sz="2800">
                <a:sym typeface="Symbol" charset="0"/>
              </a:rPr>
              <a:t></a:t>
            </a:r>
            <a:r>
              <a:rPr lang="en-US" sz="2800" smtClean="0"/>
              <a:t> = 1, what is the optimal policy?</a:t>
            </a:r>
          </a:p>
          <a:p>
            <a:pPr lvl="2"/>
            <a:endParaRPr lang="en-US" sz="2000" smtClean="0"/>
          </a:p>
          <a:p>
            <a:r>
              <a:rPr lang="en-US" sz="2800" smtClean="0"/>
              <a:t>Quiz 2: For </a:t>
            </a:r>
            <a:r>
              <a:rPr lang="en-US" sz="2800">
                <a:sym typeface="Symbol" charset="0"/>
              </a:rPr>
              <a:t></a:t>
            </a:r>
            <a:r>
              <a:rPr lang="en-US" sz="2800" smtClean="0"/>
              <a:t> = 0.1, what is the optimal policy?</a:t>
            </a:r>
          </a:p>
          <a:p>
            <a:pPr lvl="2"/>
            <a:endParaRPr lang="en-US" sz="2000" smtClean="0"/>
          </a:p>
          <a:p>
            <a:r>
              <a:rPr lang="en-US" sz="2800" smtClean="0"/>
              <a:t>Quiz 3: For which </a:t>
            </a:r>
            <a:r>
              <a:rPr lang="en-US" sz="2800" smtClean="0">
                <a:sym typeface="Symbol" charset="0"/>
              </a:rPr>
              <a:t></a:t>
            </a:r>
            <a:r>
              <a:rPr lang="en-US" sz="2800" smtClean="0">
                <a:latin typeface="cmmi10"/>
                <a:ea typeface="cmmi10"/>
                <a:cs typeface="cmmi10"/>
              </a:rPr>
              <a:t> </a:t>
            </a:r>
            <a:r>
              <a:rPr lang="en-US" sz="2800" smtClean="0"/>
              <a:t>are West and East equally good when in state d?</a:t>
            </a:r>
            <a:endParaRPr lang="en-US" sz="2800"/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Infinite Utilities?!</a:t>
            </a: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smtClean="0"/>
              <a:t>Problem: What if the game lasts forever?  Do we get infinite rewards?</a:t>
            </a:r>
            <a:endParaRPr lang="en-US" sz="2800"/>
          </a:p>
          <a:p>
            <a:pPr lvl="3">
              <a:buFont typeface="Wingdings" charset="0"/>
              <a:buChar char="§"/>
              <a:defRPr/>
            </a:pPr>
            <a:endParaRPr lang="en-US" sz="1000"/>
          </a:p>
          <a:p>
            <a:pPr>
              <a:buFont typeface="Wingdings" charset="0"/>
              <a:buChar char="§"/>
              <a:defRPr/>
            </a:pPr>
            <a:r>
              <a:rPr lang="en-US" sz="2800"/>
              <a:t>Solutions: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/>
              <a:t>Finite </a:t>
            </a:r>
            <a:r>
              <a:rPr lang="en-US" sz="2400" smtClean="0"/>
              <a:t>horizon: (similar to depth-limited search)</a:t>
            </a:r>
            <a:endParaRPr lang="en-US" sz="2400"/>
          </a:p>
          <a:p>
            <a:pPr lvl="2">
              <a:buFont typeface="Wingdings" charset="0"/>
              <a:buChar char="§"/>
              <a:defRPr/>
            </a:pPr>
            <a:r>
              <a:rPr lang="en-US" sz="200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/>
              <a:t>Gives </a:t>
            </a:r>
            <a:r>
              <a:rPr lang="en-US" sz="2000" err="1"/>
              <a:t>nonstationary</a:t>
            </a:r>
            <a:r>
              <a:rPr lang="en-US" sz="2000"/>
              <a:t> policies (</a:t>
            </a:r>
            <a:r>
              <a:rPr lang="en-US" sz="200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smtClean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smtClean="0">
                <a:sym typeface="Symbol" charset="0"/>
              </a:rPr>
              <a:t>Discounting</a:t>
            </a:r>
            <a:r>
              <a:rPr lang="en-US" sz="2400">
                <a:sym typeface="Symbol" charset="0"/>
              </a:rPr>
              <a:t>: </a:t>
            </a:r>
            <a:r>
              <a:rPr lang="en-US" sz="2400" smtClean="0">
                <a:sym typeface="Symbol" charset="0"/>
              </a:rPr>
              <a:t>use 0 </a:t>
            </a:r>
            <a:r>
              <a:rPr lang="en-US" sz="2400">
                <a:sym typeface="Symbol" charset="0"/>
              </a:rPr>
              <a:t>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smtClean="0">
                <a:sym typeface="Symbol" charset="0"/>
              </a:rPr>
              <a:t>Smaller </a:t>
            </a:r>
            <a:r>
              <a:rPr lang="en-US" sz="2000">
                <a:sym typeface="Symbol" charset="0"/>
              </a:rPr>
              <a:t> means smaller </a:t>
            </a:r>
            <a:r>
              <a:rPr lang="ja-JP" altLang="en-US" sz="2000">
                <a:sym typeface="Symbol" charset="0"/>
              </a:rPr>
              <a:t>“</a:t>
            </a:r>
            <a:r>
              <a:rPr lang="en-US" altLang="ja-JP" sz="2000">
                <a:sym typeface="Symbol" charset="0"/>
              </a:rPr>
              <a:t>horizon</a:t>
            </a:r>
            <a:r>
              <a:rPr lang="ja-JP" altLang="en-US" sz="2000">
                <a:sym typeface="Symbol" charset="0"/>
              </a:rPr>
              <a:t>”</a:t>
            </a:r>
            <a:r>
              <a:rPr lang="en-US" altLang="ja-JP" sz="2000">
                <a:sym typeface="Symbol" charset="0"/>
              </a:rPr>
              <a:t> – shorter term </a:t>
            </a:r>
            <a:r>
              <a:rPr lang="en-US" altLang="ja-JP" sz="2000" smtClean="0">
                <a:sym typeface="Symbol" charset="0"/>
              </a:rPr>
              <a:t>focus</a:t>
            </a:r>
          </a:p>
          <a:p>
            <a:pPr lvl="8">
              <a:buClr>
                <a:srgbClr val="000000"/>
              </a:buClr>
              <a:defRPr/>
            </a:pPr>
            <a:endParaRPr lang="en-US" sz="800" smtClean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smtClean="0">
                <a:solidFill>
                  <a:srgbClr val="000000"/>
                </a:solidFill>
                <a:sym typeface="Symbol" charset="0"/>
              </a:rPr>
              <a:t>Absorbing </a:t>
            </a:r>
            <a:r>
              <a:rPr lang="en-US" sz="2400">
                <a:solidFill>
                  <a:srgbClr val="000000"/>
                </a:solidFill>
                <a:sym typeface="Symbol" charset="0"/>
              </a:rPr>
              <a:t>state: guarantee that for every policy, a terminal state will eventually be reached (like </a:t>
            </a:r>
            <a:r>
              <a:rPr lang="ja-JP" altLang="en-US" sz="2400" smtClean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smtClean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 </a:t>
            </a:r>
            <a:r>
              <a:rPr lang="en-US" altLang="ja-JP" sz="2400">
                <a:solidFill>
                  <a:srgbClr val="000000"/>
                </a:solidFill>
                <a:sym typeface="Symbol" charset="0"/>
              </a:rPr>
              <a:t>for </a:t>
            </a:r>
            <a:r>
              <a:rPr lang="en-US" altLang="ja-JP" sz="2400" smtClean="0">
                <a:solidFill>
                  <a:srgbClr val="000000"/>
                </a:solidFill>
                <a:sym typeface="Symbol" charset="0"/>
              </a:rPr>
              <a:t>racing)</a:t>
            </a:r>
            <a:endParaRPr lang="en-US" altLang="ja-JP" sz="240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443036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Start state s</a:t>
            </a:r>
            <a:r>
              <a:rPr lang="en-US" baseline="-25000" smtClean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Transitions P(</a:t>
            </a:r>
            <a:r>
              <a:rPr lang="en-US" err="1" smtClean="0">
                <a:ea typeface="ＭＳ Ｐゴシック" pitchFamily="34" charset="-128"/>
              </a:rPr>
              <a:t>s’</a:t>
            </a:r>
            <a:r>
              <a:rPr lang="en-US" altLang="ja-JP" err="1" smtClean="0">
                <a:ea typeface="ＭＳ Ｐゴシック" pitchFamily="34" charset="-128"/>
              </a:rPr>
              <a:t>|s,a</a:t>
            </a:r>
            <a:r>
              <a:rPr lang="en-US" altLang="ja-JP" smtClean="0">
                <a:ea typeface="ＭＳ Ｐゴシック" pitchFamily="34" charset="-128"/>
              </a:rPr>
              <a:t>) (or T(</a:t>
            </a:r>
            <a:r>
              <a:rPr lang="en-US" altLang="ja-JP" err="1" smtClean="0">
                <a:ea typeface="ＭＳ Ｐゴシック" pitchFamily="34" charset="-128"/>
              </a:rPr>
              <a:t>s,a,s</a:t>
            </a:r>
            <a:r>
              <a:rPr lang="en-US" altLang="ja-JP" smtClean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Rewards R(</a:t>
            </a:r>
            <a:r>
              <a:rPr lang="en-US" err="1" smtClean="0">
                <a:ea typeface="ＭＳ Ｐゴシック" pitchFamily="34" charset="-128"/>
              </a:rPr>
              <a:t>s,a,s</a:t>
            </a:r>
            <a:r>
              <a:rPr lang="en-US" smtClean="0">
                <a:ea typeface="ＭＳ Ｐゴシック" pitchFamily="34" charset="-128"/>
              </a:rPr>
              <a:t>’</a:t>
            </a:r>
            <a:r>
              <a:rPr lang="en-US" altLang="ja-JP" smtClean="0">
                <a:ea typeface="ＭＳ Ｐゴシック" pitchFamily="34" charset="-128"/>
              </a:rPr>
              <a:t>) (and discount </a:t>
            </a:r>
            <a:r>
              <a:rPr lang="en-US" altLang="ja-JP" smtClean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smtClean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smtClean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001000" y="1600200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Solving MDPs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Optimal Quantities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err="1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err="1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5867400" y="6488112"/>
            <a:ext cx="6324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 values (L8D4)]</a:t>
            </a:r>
            <a:endParaRPr lang="en-US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V Values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</a:t>
            </a:r>
          </a:p>
          <a:p>
            <a:r>
              <a:rPr lang="en-US" smtClean="0">
                <a:latin typeface="Calibri"/>
                <a:cs typeface="Calibri"/>
              </a:rPr>
              <a:t>Discount = 1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6" name="Picture 5" descr="Screen Shot 2014-08-10 at 7.3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92" y="1143000"/>
            <a:ext cx="618821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Q Values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</a:t>
            </a:r>
          </a:p>
          <a:p>
            <a:r>
              <a:rPr lang="en-US" smtClean="0">
                <a:latin typeface="Calibri"/>
                <a:cs typeface="Calibri"/>
              </a:rPr>
              <a:t>Discount = 1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7" name="Picture 6" descr="Screen Shot 2014-08-10 at 7.3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355" y="1143000"/>
            <a:ext cx="6169291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16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V Values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1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11" y="1143000"/>
            <a:ext cx="617837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Q Values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1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3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07" y="1143000"/>
            <a:ext cx="61957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V Values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65" y="1134664"/>
            <a:ext cx="6215470" cy="57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Q Values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41" y="1143000"/>
            <a:ext cx="62155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V Values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-0.1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82" y="1143000"/>
            <a:ext cx="620563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8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Snapshot of Demo – </a:t>
            </a:r>
            <a:r>
              <a:rPr lang="en-US" err="1" smtClean="0"/>
              <a:t>Gridworld</a:t>
            </a:r>
            <a:r>
              <a:rPr lang="en-US" smtClean="0"/>
              <a:t> Q Values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-0.1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16" y="1175632"/>
            <a:ext cx="6161168" cy="5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Values of States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Fundamental operation: compute the (</a:t>
            </a:r>
            <a:r>
              <a:rPr lang="en-US" sz="2800" err="1" smtClean="0"/>
              <a:t>expectimax</a:t>
            </a:r>
            <a:r>
              <a:rPr lang="en-US" sz="2800" smtClean="0"/>
              <a:t>) value of a state</a:t>
            </a:r>
          </a:p>
          <a:p>
            <a:pPr lvl="1"/>
            <a:r>
              <a:rPr lang="en-US" sz="2400" smtClean="0"/>
              <a:t>Expected utility under optimal action</a:t>
            </a:r>
          </a:p>
          <a:p>
            <a:pPr lvl="1"/>
            <a:r>
              <a:rPr lang="en-US" sz="2400" smtClean="0"/>
              <a:t>Average sum of (discounted) rewards</a:t>
            </a:r>
          </a:p>
          <a:p>
            <a:pPr lvl="1"/>
            <a:r>
              <a:rPr lang="en-US" sz="2400" smtClean="0"/>
              <a:t>This is just what </a:t>
            </a:r>
            <a:r>
              <a:rPr lang="en-US" sz="2400" err="1" smtClean="0"/>
              <a:t>expectimax</a:t>
            </a:r>
            <a:r>
              <a:rPr lang="en-US" sz="2400" smtClean="0"/>
              <a:t> computed!</a:t>
            </a:r>
          </a:p>
          <a:p>
            <a:pPr lvl="1"/>
            <a:endParaRPr lang="en-US" sz="2400" smtClean="0"/>
          </a:p>
          <a:p>
            <a:r>
              <a:rPr lang="en-US" sz="2800" smtClean="0"/>
              <a:t>Recursive definition of value:</a:t>
            </a:r>
            <a:endParaRPr lang="en-US" sz="2800"/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343400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727700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986337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err="1"/>
                <a:t>s,a,s</a:t>
              </a:r>
              <a:r>
                <a:rPr lang="ja-JP" altLang="en-US" sz="2400"/>
                <a:t>’</a:t>
              </a:r>
              <a:endParaRPr lang="en-US" sz="240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6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pic>
        <p:nvPicPr>
          <p:cNvPr id="45" name="Picture 44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5803005" cy="282226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29821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Racing Search Tree</a:t>
            </a:r>
            <a:endParaRPr lang="en-US"/>
          </a:p>
        </p:txBody>
      </p:sp>
      <p:sp>
        <p:nvSpPr>
          <p:cNvPr id="358" name="Content Placeholder 357"/>
          <p:cNvSpPr>
            <a:spLocks noGrp="1"/>
          </p:cNvSpPr>
          <p:nvPr>
            <p:ph idx="1"/>
          </p:nvPr>
        </p:nvSpPr>
        <p:spPr>
          <a:xfrm>
            <a:off x="304800" y="1397001"/>
            <a:ext cx="4470400" cy="4729164"/>
          </a:xfrm>
        </p:spPr>
        <p:txBody>
          <a:bodyPr/>
          <a:lstStyle/>
          <a:p>
            <a:r>
              <a:rPr lang="en-US" sz="2400" smtClean="0"/>
              <a:t>We’re doing way too much work with </a:t>
            </a:r>
            <a:r>
              <a:rPr lang="en-US" sz="2400" err="1" smtClean="0"/>
              <a:t>expectimax</a:t>
            </a:r>
            <a:r>
              <a:rPr lang="en-US" sz="2400" smtClean="0"/>
              <a:t>!</a:t>
            </a:r>
          </a:p>
          <a:p>
            <a:pPr lvl="1"/>
            <a:endParaRPr lang="en-US" sz="2000" smtClean="0"/>
          </a:p>
          <a:p>
            <a:r>
              <a:rPr lang="en-US" sz="2400" smtClean="0"/>
              <a:t>Problem: States are repeated </a:t>
            </a:r>
          </a:p>
          <a:p>
            <a:pPr lvl="1"/>
            <a:r>
              <a:rPr lang="en-US" sz="2000" smtClean="0"/>
              <a:t>Idea: Only compute needed quantities once</a:t>
            </a:r>
          </a:p>
          <a:p>
            <a:pPr lvl="1"/>
            <a:endParaRPr lang="en-US" sz="2000" smtClean="0"/>
          </a:p>
          <a:p>
            <a:r>
              <a:rPr lang="en-US" sz="2400" smtClean="0"/>
              <a:t>Problem: Tree goes on forever</a:t>
            </a:r>
          </a:p>
          <a:p>
            <a:pPr lvl="1"/>
            <a:r>
              <a:rPr lang="en-US" sz="2000" smtClean="0"/>
              <a:t>Idea: Do a depth-limited computation, but with increasing depths until change is small</a:t>
            </a:r>
          </a:p>
          <a:p>
            <a:pPr lvl="1"/>
            <a:r>
              <a:rPr lang="en-US" sz="2000" smtClean="0"/>
              <a:t>Note: deep parts of the tree eventually don’t matter if </a:t>
            </a:r>
            <a:r>
              <a:rPr lang="el-GR" sz="200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smtClean="0"/>
              <a:t> &lt; 1</a:t>
            </a:r>
            <a:endParaRPr lang="en-US" sz="2000"/>
          </a:p>
        </p:txBody>
      </p:sp>
      <p:pic>
        <p:nvPicPr>
          <p:cNvPr id="41" name="Picture 40" descr="RacingSub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352800"/>
            <a:ext cx="5803005" cy="2822260"/>
          </a:xfrm>
          <a:prstGeom prst="rect">
            <a:avLst/>
          </a:prstGeom>
        </p:spPr>
      </p:pic>
      <p:grpSp>
        <p:nvGrpSpPr>
          <p:cNvPr id="22" name="Group 43"/>
          <p:cNvGrpSpPr/>
          <p:nvPr/>
        </p:nvGrpSpPr>
        <p:grpSpPr>
          <a:xfrm>
            <a:off x="5115741" y="1447800"/>
            <a:ext cx="6237200" cy="2286000"/>
            <a:chOff x="460604" y="1295400"/>
            <a:chExt cx="11931837" cy="437314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8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5" idx="2"/>
              <a:endCxn id="9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2"/>
              <a:endCxn id="8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7" name="Straight Arrow Connector 16"/>
            <p:cNvCxnSpPr>
              <a:stCxn id="9" idx="4"/>
              <a:endCxn id="16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4"/>
              <a:endCxn id="6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8" idx="4"/>
              <a:endCxn id="25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0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>
              <a:stCxn id="25" idx="2"/>
              <a:endCxn id="31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2"/>
              <a:endCxn id="30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5" name="Straight Arrow Connector 34"/>
            <p:cNvCxnSpPr>
              <a:stCxn id="31" idx="4"/>
              <a:endCxn id="34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1" idx="4"/>
              <a:endCxn id="29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0" idx="4"/>
              <a:endCxn id="37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endCxn id="5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1" name="Straight Arrow Connector 60"/>
            <p:cNvCxnSpPr>
              <a:stCxn id="53" idx="4"/>
              <a:endCxn id="6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65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stCxn id="16" idx="2"/>
              <a:endCxn id="6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>
              <a:stCxn id="65" idx="4"/>
              <a:endCxn id="67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5" idx="4"/>
              <a:endCxn id="64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72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>
              <a:stCxn id="6" idx="2"/>
              <a:endCxn id="72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75" name="Straight Arrow Connector 74"/>
            <p:cNvCxnSpPr>
              <a:stCxn id="72" idx="4"/>
              <a:endCxn id="7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2" idx="4"/>
              <a:endCxn id="7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>
              <a:stCxn id="6" idx="2"/>
              <a:endCxn id="79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9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Time-Limited Values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smtClean="0"/>
              <a:t>Key idea: time-limited values</a:t>
            </a:r>
          </a:p>
          <a:p>
            <a:pPr lvl="4"/>
            <a:endParaRPr lang="en-US" sz="1200" smtClean="0"/>
          </a:p>
          <a:p>
            <a:r>
              <a:rPr lang="en-US" sz="2400" smtClean="0"/>
              <a:t>Define </a:t>
            </a:r>
            <a:r>
              <a:rPr lang="en-US" sz="2400" err="1" smtClean="0"/>
              <a:t>V</a:t>
            </a:r>
            <a:r>
              <a:rPr lang="en-US" sz="2400" baseline="-25000" err="1" smtClean="0"/>
              <a:t>k</a:t>
            </a:r>
            <a:r>
              <a:rPr lang="en-US" sz="2400" smtClean="0"/>
              <a:t>(s) to be the optimal value of s if the game ends in k more time steps</a:t>
            </a:r>
          </a:p>
          <a:p>
            <a:pPr lvl="1"/>
            <a:r>
              <a:rPr lang="en-US" sz="2000" smtClean="0"/>
              <a:t>Equivalently, it’s what a depth-k </a:t>
            </a:r>
            <a:r>
              <a:rPr lang="en-US" sz="2000" err="1" smtClean="0"/>
              <a:t>expectimax</a:t>
            </a:r>
            <a:r>
              <a:rPr lang="en-US" sz="2000" smtClean="0"/>
              <a:t> would give from s</a:t>
            </a:r>
          </a:p>
          <a:p>
            <a:endParaRPr lang="en-US" sz="240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488112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[Demo – time-limited values (L8D6)]</a:t>
            </a:r>
            <a:endParaRPr lang="en-US">
              <a:solidFill>
                <a:srgbClr val="CC0000"/>
              </a:solidFill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mtClean="0">
                <a:latin typeface="Calibri" pitchFamily="34" charset="0"/>
              </a:rPr>
              <a:t>The </a:t>
            </a:r>
            <a:r>
              <a:rPr lang="en-US">
                <a:latin typeface="Calibri" pitchFamily="34" charset="0"/>
              </a:rPr>
              <a:t>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Walls block the </a:t>
            </a:r>
            <a:r>
              <a:rPr lang="en-US" smtClean="0">
                <a:latin typeface="Calibri" pitchFamily="34" charset="0"/>
              </a:rPr>
              <a:t>agent’</a:t>
            </a:r>
            <a:r>
              <a:rPr lang="en-US" altLang="ja-JP" smtClean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smtClean="0">
                <a:solidFill>
                  <a:schemeClr val="accent2"/>
                </a:solidFill>
                <a:latin typeface="Calibri" pitchFamily="34" charset="0"/>
              </a:rPr>
              <a:t>actions do </a:t>
            </a:r>
            <a:r>
              <a:rPr lang="en-US" altLang="ja-JP" sz="2000">
                <a:solidFill>
                  <a:schemeClr val="accent2"/>
                </a:solidFill>
                <a:latin typeface="Calibri" pitchFamily="34" charset="0"/>
              </a:rPr>
              <a:t>not always go as </a:t>
            </a:r>
            <a:r>
              <a:rPr lang="en-US" altLang="ja-JP" sz="2000" smtClean="0">
                <a:solidFill>
                  <a:schemeClr val="accent2"/>
                </a:solidFill>
                <a:latin typeface="Calibri" pitchFamily="34" charset="0"/>
              </a:rPr>
              <a:t>planned</a:t>
            </a:r>
            <a:endParaRPr lang="en-US" altLang="ja-JP" sz="2000">
              <a:solidFill>
                <a:schemeClr val="accent2"/>
              </a:solidFill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80% of the time, the action North takes the agent North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If there is a wall in the direction the agent would have been taken, the agent stays </a:t>
            </a:r>
            <a:r>
              <a:rPr lang="en-US" smtClean="0">
                <a:latin typeface="Calibri" pitchFamily="34" charset="0"/>
              </a:rPr>
              <a:t>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smtClean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mtClean="0">
                <a:latin typeface="Calibri" pitchFamily="34" charset="0"/>
              </a:rPr>
              <a:t>Small </a:t>
            </a:r>
            <a:r>
              <a:rPr lang="en-US" altLang="ja-JP" smtClean="0">
                <a:latin typeface="Calibri" pitchFamily="34" charset="0"/>
              </a:rPr>
              <a:t>“living” </a:t>
            </a:r>
            <a:r>
              <a:rPr lang="en-US" altLang="ja-JP">
                <a:latin typeface="Calibri" pitchFamily="34" charset="0"/>
              </a:rPr>
              <a:t>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>
                <a:latin typeface="Calibri" pitchFamily="34" charset="0"/>
              </a:rPr>
              <a:t>Big rewards come at the </a:t>
            </a:r>
            <a:r>
              <a:rPr lang="en-US" smtClean="0">
                <a:latin typeface="Calibri" pitchFamily="34" charset="0"/>
              </a:rPr>
              <a:t>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=2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=3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=4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=5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=6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=7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=8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=9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=10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=11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Grid World Actions</a:t>
            </a:r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=12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smtClean="0"/>
              <a:t>=100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Noise = 0.2</a:t>
            </a:r>
          </a:p>
          <a:p>
            <a:r>
              <a:rPr lang="en-US" smtClean="0">
                <a:latin typeface="Calibri"/>
                <a:cs typeface="Calibri"/>
              </a:rPr>
              <a:t>Discount = 0.9</a:t>
            </a:r>
          </a:p>
          <a:p>
            <a:r>
              <a:rPr lang="en-US" smtClean="0">
                <a:latin typeface="Calibri"/>
                <a:cs typeface="Calibri"/>
              </a:rPr>
              <a:t>Living reward = 0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Time-Limited Values</a:t>
            </a:r>
            <a:endParaRPr lang="en-US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Value Iteration</a:t>
            </a:r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Start with V</a:t>
            </a:r>
            <a:r>
              <a:rPr lang="en-US" sz="2400" baseline="-25000" smtClean="0">
                <a:ea typeface="ＭＳ Ｐゴシック" pitchFamily="34" charset="-128"/>
              </a:rPr>
              <a:t>0</a:t>
            </a:r>
            <a:r>
              <a:rPr lang="en-US" sz="2400" smtClean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Given vector of </a:t>
            </a:r>
            <a:r>
              <a:rPr lang="en-US" sz="2400" err="1" smtClean="0">
                <a:ea typeface="ＭＳ Ｐゴシック" pitchFamily="34" charset="-128"/>
              </a:rPr>
              <a:t>V</a:t>
            </a:r>
            <a:r>
              <a:rPr lang="en-US" sz="2400" baseline="-25000" err="1" smtClean="0">
                <a:ea typeface="ＭＳ Ｐゴシック" pitchFamily="34" charset="-128"/>
              </a:rPr>
              <a:t>k</a:t>
            </a:r>
            <a:r>
              <a:rPr lang="en-US" sz="2400" smtClean="0">
                <a:ea typeface="ＭＳ Ｐゴシック" pitchFamily="34" charset="-128"/>
              </a:rPr>
              <a:t>(s) values, do one ply of </a:t>
            </a:r>
            <a:r>
              <a:rPr lang="en-US" sz="2400" err="1" smtClean="0">
                <a:ea typeface="ＭＳ Ｐゴシック" pitchFamily="34" charset="-128"/>
              </a:rPr>
              <a:t>expectimax</a:t>
            </a:r>
            <a:r>
              <a:rPr lang="en-US" sz="2400" smtClean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Complexity of each iteration: O(S</a:t>
            </a:r>
            <a:r>
              <a:rPr lang="en-US" sz="2400" baseline="30000" smtClean="0">
                <a:ea typeface="ＭＳ Ｐゴシック" pitchFamily="34" charset="-128"/>
              </a:rPr>
              <a:t>2</a:t>
            </a:r>
            <a:r>
              <a:rPr lang="en-US" sz="2400" smtClean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smtClean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  <a:endParaRPr lang="en-US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err="1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err="1" smtClean="0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mtClean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mtClean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Example: Value Iteration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0             0             0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47800" y="3733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2             1             0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47800" y="23622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alibri"/>
                <a:cs typeface="Calibri"/>
              </a:rPr>
              <a:t>  3.5          2.5          0</a:t>
            </a:r>
            <a:endParaRPr lang="en-US" sz="280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>
                <a:latin typeface="Calibri"/>
                <a:cs typeface="Calibri"/>
              </a:rPr>
              <a:t>Assume no discount!</a:t>
            </a:r>
            <a:endParaRPr lang="en-US" i="1">
              <a:latin typeface="Calibri"/>
              <a:cs typeface="Calibri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Convergence*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r>
              <a:rPr lang="en-US" sz="2000" smtClean="0">
                <a:latin typeface="Calibri"/>
                <a:cs typeface="Calibri"/>
              </a:rPr>
              <a:t>How do we know the </a:t>
            </a:r>
            <a:r>
              <a:rPr lang="en-US" sz="2000" err="1" smtClean="0">
                <a:latin typeface="Calibri"/>
                <a:cs typeface="Calibri"/>
              </a:rPr>
              <a:t>V</a:t>
            </a:r>
            <a:r>
              <a:rPr lang="en-US" sz="2000" baseline="-25000" err="1" smtClean="0">
                <a:latin typeface="Calibri"/>
                <a:cs typeface="Calibri"/>
              </a:rPr>
              <a:t>k</a:t>
            </a:r>
            <a:r>
              <a:rPr lang="en-US" sz="2000" smtClean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smtClean="0">
              <a:latin typeface="Calibri"/>
              <a:cs typeface="Calibri"/>
            </a:endParaRPr>
          </a:p>
          <a:p>
            <a:r>
              <a:rPr lang="en-US" sz="2000" smtClean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smtClean="0">
                <a:latin typeface="Calibri"/>
                <a:cs typeface="Calibri"/>
              </a:rPr>
              <a:t>M</a:t>
            </a:r>
            <a:r>
              <a:rPr lang="en-US" sz="2000" smtClean="0">
                <a:latin typeface="Calibri"/>
                <a:cs typeface="Calibri"/>
              </a:rPr>
              <a:t> holds the actual </a:t>
            </a:r>
            <a:r>
              <a:rPr lang="en-US" sz="2000" err="1" smtClean="0">
                <a:latin typeface="Calibri"/>
                <a:cs typeface="Calibri"/>
              </a:rPr>
              <a:t>untruncated</a:t>
            </a:r>
            <a:r>
              <a:rPr lang="en-US" sz="2000" smtClean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smtClean="0">
              <a:latin typeface="Calibri"/>
              <a:cs typeface="Calibri"/>
            </a:endParaRPr>
          </a:p>
          <a:p>
            <a:r>
              <a:rPr lang="en-US" sz="2000" smtClean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Sketch: For any state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and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can be viewed as depth k+1 </a:t>
            </a:r>
            <a:r>
              <a:rPr lang="en-US" sz="1800" err="1" smtClean="0">
                <a:latin typeface="Calibri"/>
                <a:cs typeface="Calibri"/>
              </a:rPr>
              <a:t>expectimax</a:t>
            </a:r>
            <a:r>
              <a:rPr lang="en-US" sz="1800" smtClean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has actual rewards while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That last layer is at best all R</a:t>
            </a:r>
            <a:r>
              <a:rPr lang="en-US" sz="1800" baseline="-25000" smtClean="0">
                <a:latin typeface="Calibri"/>
                <a:cs typeface="Calibri"/>
              </a:rPr>
              <a:t>MAX</a:t>
            </a:r>
            <a:r>
              <a:rPr lang="en-US" sz="180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It is at worst R</a:t>
            </a:r>
            <a:r>
              <a:rPr lang="en-US" sz="1800" baseline="-25000" smtClean="0">
                <a:latin typeface="Calibri"/>
                <a:cs typeface="Calibri"/>
              </a:rPr>
              <a:t>MIN</a:t>
            </a:r>
            <a:r>
              <a:rPr lang="en-US" sz="1800" smtClean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But everything is discounted by </a:t>
            </a:r>
            <a:r>
              <a:rPr lang="el-GR" sz="1800" smtClean="0">
                <a:latin typeface="Calibri"/>
                <a:cs typeface="Calibri"/>
              </a:rPr>
              <a:t>γ</a:t>
            </a:r>
            <a:r>
              <a:rPr lang="en-US" sz="1800" baseline="30000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So </a:t>
            </a:r>
            <a:r>
              <a:rPr lang="en-US" sz="1800" err="1" smtClean="0">
                <a:latin typeface="Calibri"/>
                <a:cs typeface="Calibri"/>
              </a:rPr>
              <a:t>V</a:t>
            </a:r>
            <a:r>
              <a:rPr lang="en-US" sz="1800" baseline="-25000" err="1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and V</a:t>
            </a:r>
            <a:r>
              <a:rPr lang="en-US" sz="1800" baseline="-25000" smtClean="0">
                <a:latin typeface="Calibri"/>
                <a:cs typeface="Calibri"/>
              </a:rPr>
              <a:t>k+1</a:t>
            </a:r>
            <a:r>
              <a:rPr lang="en-US" sz="1800" smtClean="0">
                <a:latin typeface="Calibri"/>
                <a:cs typeface="Calibri"/>
              </a:rPr>
              <a:t> are at most </a:t>
            </a:r>
            <a:r>
              <a:rPr lang="el-GR" sz="1800" smtClean="0">
                <a:latin typeface="Calibri"/>
                <a:cs typeface="Calibri"/>
              </a:rPr>
              <a:t>γ</a:t>
            </a:r>
            <a:r>
              <a:rPr lang="en-US" sz="1800" baseline="30000" smtClean="0">
                <a:latin typeface="Calibri"/>
                <a:cs typeface="Calibri"/>
              </a:rPr>
              <a:t>k</a:t>
            </a:r>
            <a:r>
              <a:rPr lang="en-US" sz="1800" smtClean="0">
                <a:latin typeface="Calibri"/>
                <a:cs typeface="Calibri"/>
              </a:rPr>
              <a:t> </a:t>
            </a:r>
            <a:r>
              <a:rPr lang="en-US" sz="1800" err="1" smtClean="0">
                <a:latin typeface="Calibri"/>
                <a:cs typeface="Calibri"/>
              </a:rPr>
              <a:t>max|R</a:t>
            </a:r>
            <a:r>
              <a:rPr lang="en-US" sz="1800" smtClean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smtClean="0">
                <a:latin typeface="Calibri"/>
                <a:cs typeface="Calibri"/>
              </a:rPr>
              <a:t>So as k increases, the values converge</a:t>
            </a:r>
            <a:endParaRPr lang="en-US" sz="1800">
              <a:latin typeface="Calibri"/>
              <a:cs typeface="Calibri"/>
            </a:endParaRPr>
          </a:p>
        </p:txBody>
      </p:sp>
      <p:sp>
        <p:nvSpPr>
          <p:cNvPr id="5" name="Isosceles Triangle 4"/>
          <p:cNvSpPr/>
          <p:nvPr/>
        </p:nvSpPr>
        <p:spPr>
          <a:xfrm>
            <a:off x="7239000" y="2304691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7368396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9697528" y="2304691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9826925" y="2304691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31118" y="1828939"/>
            <a:ext cx="780241" cy="389057"/>
          </a:xfrm>
          <a:prstGeom prst="rect">
            <a:avLst/>
          </a:prstGeom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19613" y="1828800"/>
            <a:ext cx="1134187" cy="38941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Next Time: Policy-Based Methods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smtClean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smtClean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smtClean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smtClean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smtClean="0">
                <a:ea typeface="ＭＳ Ｐゴシック" pitchFamily="34" charset="-128"/>
              </a:rPr>
              <a:t>Sometimes just R(s) or R(s</a:t>
            </a:r>
            <a:r>
              <a:rPr lang="en-US" altLang="ja-JP" sz="1800" smtClean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smtClean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Maybe a </a:t>
            </a:r>
            <a:r>
              <a:rPr lang="en-US" sz="2000" smtClean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smtClean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smtClean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One way to solve them is with </a:t>
            </a:r>
            <a:r>
              <a:rPr lang="en-US" sz="2000" err="1" smtClean="0">
                <a:ea typeface="ＭＳ Ｐゴシック" pitchFamily="34" charset="-128"/>
              </a:rPr>
              <a:t>expectimax</a:t>
            </a:r>
            <a:r>
              <a:rPr lang="en-US" sz="2000" smtClean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smtClean="0">
                <a:ea typeface="ＭＳ Ｐゴシック" pitchFamily="34" charset="-128"/>
              </a:rPr>
              <a:t>We’</a:t>
            </a:r>
            <a:r>
              <a:rPr lang="en-US" altLang="ja-JP" sz="2000" smtClean="0">
                <a:ea typeface="ＭＳ Ｐゴシック" pitchFamily="34" charset="-128"/>
              </a:rPr>
              <a:t>ll have a new tool soon</a:t>
            </a:r>
            <a:endParaRPr lang="en-US" sz="2000" smtClean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488112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err="1" smtClean="0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smtClean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  <a:endParaRPr lang="en-US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Video of Demo </a:t>
            </a:r>
            <a:r>
              <a:rPr lang="en-US" err="1" smtClean="0"/>
              <a:t>Gridworld</a:t>
            </a:r>
            <a:r>
              <a:rPr lang="en-US" smtClean="0"/>
              <a:t> Manual Intro</a:t>
            </a:r>
            <a:endParaRPr lang="en-US"/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smtClean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For Markov decision processes, </a:t>
            </a:r>
            <a:r>
              <a:rPr lang="en-US" altLang="ja-JP" sz="2400" smtClean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smtClean="0">
              <a:ea typeface="ＭＳ Ｐゴシック" pitchFamily="34" charset="-128"/>
            </a:endParaRPr>
          </a:p>
          <a:p>
            <a:endParaRPr lang="en-US" altLang="ja-JP" sz="24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endParaRPr lang="en-US" altLang="ja-JP" sz="2000" smtClean="0">
              <a:ea typeface="ＭＳ Ｐゴシック" pitchFamily="34" charset="-128"/>
            </a:endParaRPr>
          </a:p>
          <a:p>
            <a:r>
              <a:rPr lang="en-US" altLang="ja-JP" sz="2400" smtClean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 smtClean="0">
                <a:latin typeface="Calibri" pitchFamily="34" charset="0"/>
              </a:rPr>
              <a:t>Andrey</a:t>
            </a:r>
            <a:r>
              <a:rPr lang="en-US" smtClean="0">
                <a:latin typeface="Calibri" pitchFamily="34" charset="0"/>
              </a:rPr>
              <a:t> Markov (1856-1922)</a:t>
            </a:r>
          </a:p>
          <a:p>
            <a:pPr algn="ctr"/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Calibri" pitchFamily="34" charset="0"/>
              </a:rPr>
              <a:t>Optimal policy when R(s, a, </a:t>
            </a:r>
            <a:r>
              <a:rPr lang="en-US" sz="2400" smtClean="0">
                <a:latin typeface="Calibri" pitchFamily="34" charset="0"/>
              </a:rPr>
              <a:t>s</a:t>
            </a:r>
            <a:r>
              <a:rPr lang="en-US" altLang="ja-JP" sz="2400" smtClean="0">
                <a:latin typeface="Calibri" pitchFamily="34" charset="0"/>
              </a:rPr>
              <a:t>’) </a:t>
            </a:r>
            <a:r>
              <a:rPr lang="en-US" altLang="ja-JP" sz="2400">
                <a:latin typeface="Calibri" pitchFamily="34" charset="0"/>
              </a:rPr>
              <a:t>= -0.03 for all non-terminals s</a:t>
            </a:r>
            <a:endParaRPr lang="en-US" sz="240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smtClean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smtClean="0">
              <a:ea typeface="ＭＳ Ｐゴシック" pitchFamily="34" charset="-128"/>
            </a:endParaRPr>
          </a:p>
          <a:p>
            <a:r>
              <a:rPr lang="en-US" sz="2400" smtClean="0">
                <a:ea typeface="ＭＳ Ｐゴシック" pitchFamily="34" charset="-128"/>
              </a:rPr>
              <a:t>For MDPs, we want an optimal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smtClean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err="1" smtClean="0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smtClean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smtClean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smtClean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50711</TotalTime>
  <Words>2384</Words>
  <Application>Microsoft Macintosh PowerPoint</Application>
  <PresentationFormat>Widescreen</PresentationFormat>
  <Paragraphs>469</Paragraphs>
  <Slides>58</Slides>
  <Notes>34</Notes>
  <HiddenSlides>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</vt:lpstr>
      <vt:lpstr>cmmi10</vt:lpstr>
      <vt:lpstr>ＭＳ Ｐゴシック</vt:lpstr>
      <vt:lpstr>Symbol</vt:lpstr>
      <vt:lpstr>Times New Roman</vt:lpstr>
      <vt:lpstr>Wingdings</vt:lpstr>
      <vt:lpstr>Arial</vt:lpstr>
      <vt:lpstr>dan-berkeley-nlp-v1</vt:lpstr>
      <vt:lpstr>Announcements</vt:lpstr>
      <vt:lpstr>Markov Decision Processes</vt:lpstr>
      <vt:lpstr>Non-Deterministic Search</vt:lpstr>
      <vt:lpstr>Example: Grid World</vt:lpstr>
      <vt:lpstr>Grid World Actions</vt:lpstr>
      <vt:lpstr>Markov Decision Processes</vt:lpstr>
      <vt:lpstr>Video of Demo Gridworld Manual Intro</vt:lpstr>
      <vt:lpstr>What is Markov about MDPs?</vt:lpstr>
      <vt:lpstr>Policies</vt:lpstr>
      <vt:lpstr>Optimal Policies</vt:lpstr>
      <vt:lpstr>Example: Racing</vt:lpstr>
      <vt:lpstr>Example: Racing</vt:lpstr>
      <vt:lpstr>Racing Search Tree</vt:lpstr>
      <vt:lpstr>MDP Search Trees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Computing Time-Limited Values</vt:lpstr>
      <vt:lpstr>Value Iteration</vt:lpstr>
      <vt:lpstr>Value Iteration</vt:lpstr>
      <vt:lpstr>Example: Value Iteration</vt:lpstr>
      <vt:lpstr>Convergence*</vt:lpstr>
      <vt:lpstr>Next Time: Policy-Based Methods</vt:lpstr>
      <vt:lpstr>Non-Deterministic Search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Callison-Burch, Christopher</cp:lastModifiedBy>
  <cp:revision>2728</cp:revision>
  <cp:lastPrinted>2018-09-27T13:45:53Z</cp:lastPrinted>
  <dcterms:created xsi:type="dcterms:W3CDTF">2004-08-27T04:16:05Z</dcterms:created>
  <dcterms:modified xsi:type="dcterms:W3CDTF">2018-09-27T13:47:28Z</dcterms:modified>
</cp:coreProperties>
</file>